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94999-0C15-4433-A91F-216A8350755A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A97AD-04A5-466D-A16A-998AA5328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65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97AD-04A5-466D-A16A-998AA5328C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4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0CEE-4398-4E19-803E-354872C63E46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159C-D76A-4CC8-A50B-B95D9AC7F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63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0CEE-4398-4E19-803E-354872C63E46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159C-D76A-4CC8-A50B-B95D9AC7F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29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0CEE-4398-4E19-803E-354872C63E46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159C-D76A-4CC8-A50B-B95D9AC7F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56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0CEE-4398-4E19-803E-354872C63E46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159C-D76A-4CC8-A50B-B95D9AC7F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3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0CEE-4398-4E19-803E-354872C63E46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159C-D76A-4CC8-A50B-B95D9AC7F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41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0CEE-4398-4E19-803E-354872C63E46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159C-D76A-4CC8-A50B-B95D9AC7F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5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0CEE-4398-4E19-803E-354872C63E46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159C-D76A-4CC8-A50B-B95D9AC7F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46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0CEE-4398-4E19-803E-354872C63E46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159C-D76A-4CC8-A50B-B95D9AC7F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2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0CEE-4398-4E19-803E-354872C63E46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159C-D76A-4CC8-A50B-B95D9AC7F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0CEE-4398-4E19-803E-354872C63E46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159C-D76A-4CC8-A50B-B95D9AC7F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1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0CEE-4398-4E19-803E-354872C63E46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3159C-D76A-4CC8-A50B-B95D9AC7F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76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10CEE-4398-4E19-803E-354872C63E46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3159C-D76A-4CC8-A50B-B95D9AC7F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93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7154" y="228600"/>
            <a:ext cx="76200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Administrative Review Process Report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198" y="1524000"/>
            <a:ext cx="7489372" cy="1828800"/>
          </a:xfrm>
          <a:noFill/>
          <a:ln w="222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</a:rPr>
              <a:t> 1</a:t>
            </a:r>
            <a:r>
              <a:rPr lang="en-US" sz="2200" b="1" dirty="0" smtClean="0">
                <a:solidFill>
                  <a:schemeClr val="tx1"/>
                </a:solidFill>
              </a:rPr>
              <a:t>.   </a:t>
            </a:r>
            <a:r>
              <a:rPr lang="en-US" sz="2200" b="1" dirty="0" smtClean="0">
                <a:solidFill>
                  <a:srgbClr val="0070C0"/>
                </a:solidFill>
              </a:rPr>
              <a:t>Anonymity prevented  a one-to-one mapping of  faculty participating and the completed surveys</a:t>
            </a:r>
            <a:r>
              <a:rPr lang="en-US" sz="2400" b="1" dirty="0" smtClean="0">
                <a:solidFill>
                  <a:srgbClr val="0070C0"/>
                </a:solidFill>
              </a:rPr>
              <a:t>. 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“Link tracking” by the “mass email” program provided a list of faculty who clicked on the link and opened the survey.  Only these faculty could have submitted a survey (and all those who submitted a survey must be on this list).</a:t>
            </a:r>
          </a:p>
          <a:p>
            <a:pPr algn="just"/>
            <a:endParaRPr lang="en-US" sz="2000" b="1" dirty="0" smtClean="0">
              <a:solidFill>
                <a:schemeClr val="tx1"/>
              </a:solidFill>
            </a:endParaRPr>
          </a:p>
          <a:p>
            <a:pPr algn="just"/>
            <a:endParaRPr lang="en-US" sz="2000" b="1" dirty="0" smtClean="0">
              <a:solidFill>
                <a:schemeClr val="tx1"/>
              </a:solidFill>
            </a:endParaRPr>
          </a:p>
          <a:p>
            <a:pPr algn="just"/>
            <a:endParaRPr lang="en-US" sz="2000" b="1" dirty="0" smtClean="0">
              <a:solidFill>
                <a:srgbClr val="FF0000"/>
              </a:solidFill>
            </a:endParaRPr>
          </a:p>
          <a:p>
            <a:pPr algn="l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38198" y="3352800"/>
            <a:ext cx="7485413" cy="28956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 2.    </a:t>
            </a:r>
            <a:r>
              <a:rPr lang="en-US" sz="2200" b="1" dirty="0" smtClean="0">
                <a:solidFill>
                  <a:srgbClr val="FF0000"/>
                </a:solidFill>
              </a:rPr>
              <a:t>The number of anonymous surveys completed correlates  closely with the number of faculty who participated</a:t>
            </a:r>
            <a:r>
              <a:rPr lang="en-US" sz="2200" b="1" dirty="0" smtClean="0">
                <a:solidFill>
                  <a:srgbClr val="0070C0"/>
                </a:solidFill>
              </a:rPr>
              <a:t>:</a:t>
            </a:r>
          </a:p>
          <a:p>
            <a:pPr algn="l">
              <a:spcBef>
                <a:spcPts val="600"/>
              </a:spcBef>
            </a:pPr>
            <a:r>
              <a:rPr lang="en-US" sz="2000" b="1" dirty="0" smtClean="0">
                <a:solidFill>
                  <a:srgbClr val="FF0000"/>
                </a:solidFill>
              </a:rPr>
              <a:t>   </a:t>
            </a:r>
            <a:r>
              <a:rPr lang="en-US" sz="2000" b="1" dirty="0" smtClean="0">
                <a:solidFill>
                  <a:schemeClr val="tx1"/>
                </a:solidFill>
              </a:rPr>
              <a:t>   </a:t>
            </a:r>
            <a:r>
              <a:rPr lang="en-US" sz="2200" b="1" dirty="0" smtClean="0">
                <a:solidFill>
                  <a:schemeClr val="tx1"/>
                </a:solidFill>
              </a:rPr>
              <a:t>Chancellor’s Survey</a:t>
            </a:r>
            <a:r>
              <a:rPr lang="en-US" sz="2200" dirty="0" smtClean="0">
                <a:solidFill>
                  <a:schemeClr val="tx1"/>
                </a:solidFill>
              </a:rPr>
              <a:t>:  </a:t>
            </a:r>
            <a:r>
              <a:rPr lang="en-US" sz="2200" b="1" dirty="0" smtClean="0">
                <a:solidFill>
                  <a:schemeClr val="tx1"/>
                </a:solidFill>
              </a:rPr>
              <a:t>221</a:t>
            </a:r>
            <a:r>
              <a:rPr lang="en-US" sz="2200" b="1" dirty="0" smtClean="0">
                <a:solidFill>
                  <a:srgbClr val="0070C0"/>
                </a:solidFill>
              </a:rPr>
              <a:t> Surveys*;    </a:t>
            </a:r>
            <a:r>
              <a:rPr lang="en-US" sz="2200" b="1" dirty="0" smtClean="0">
                <a:solidFill>
                  <a:schemeClr val="tx1"/>
                </a:solidFill>
              </a:rPr>
              <a:t>219 </a:t>
            </a:r>
            <a:r>
              <a:rPr lang="en-US" sz="2200" b="1" dirty="0" smtClean="0">
                <a:solidFill>
                  <a:srgbClr val="00B0F0"/>
                </a:solidFill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</a:rPr>
              <a:t>Faculty </a:t>
            </a:r>
          </a:p>
          <a:p>
            <a:pPr algn="l"/>
            <a:r>
              <a:rPr lang="en-US" sz="2200" b="1" dirty="0" smtClean="0">
                <a:solidFill>
                  <a:srgbClr val="0070C0"/>
                </a:solidFill>
              </a:rPr>
              <a:t>       </a:t>
            </a:r>
            <a:r>
              <a:rPr lang="en-US" sz="2200" b="1" dirty="0" smtClean="0">
                <a:solidFill>
                  <a:schemeClr val="tx1"/>
                </a:solidFill>
              </a:rPr>
              <a:t>Provost’s Survey:      188</a:t>
            </a:r>
            <a:r>
              <a:rPr lang="en-US" sz="2200" b="1" dirty="0" smtClean="0">
                <a:solidFill>
                  <a:srgbClr val="0070C0"/>
                </a:solidFill>
              </a:rPr>
              <a:t> Surveys;      </a:t>
            </a:r>
            <a:r>
              <a:rPr lang="en-US" sz="2200" b="1" dirty="0" smtClean="0">
                <a:solidFill>
                  <a:schemeClr val="tx1"/>
                </a:solidFill>
              </a:rPr>
              <a:t>196  </a:t>
            </a:r>
            <a:r>
              <a:rPr lang="en-US" sz="2200" b="1" dirty="0" smtClean="0">
                <a:solidFill>
                  <a:srgbClr val="0070C0"/>
                </a:solidFill>
              </a:rPr>
              <a:t>Faculty</a:t>
            </a: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       VP/Dean’s Survey:     87 </a:t>
            </a:r>
            <a:r>
              <a:rPr lang="en-US" sz="2200" b="1" dirty="0" smtClean="0">
                <a:solidFill>
                  <a:srgbClr val="0070C0"/>
                </a:solidFill>
              </a:rPr>
              <a:t> Surveys;        </a:t>
            </a:r>
            <a:r>
              <a:rPr lang="en-US" sz="2200" b="1" dirty="0" smtClean="0">
                <a:solidFill>
                  <a:schemeClr val="tx1"/>
                </a:solidFill>
              </a:rPr>
              <a:t>88   </a:t>
            </a:r>
            <a:r>
              <a:rPr lang="en-US" sz="2200" b="1" dirty="0" smtClean="0">
                <a:solidFill>
                  <a:srgbClr val="0070C0"/>
                </a:solidFill>
              </a:rPr>
              <a:t>Faculty</a:t>
            </a:r>
          </a:p>
          <a:p>
            <a:pPr algn="l"/>
            <a:r>
              <a:rPr lang="en-US" sz="2400" b="1" dirty="0" smtClean="0">
                <a:solidFill>
                  <a:srgbClr val="0070C0"/>
                </a:solidFill>
              </a:rPr>
              <a:t>    </a:t>
            </a:r>
            <a:r>
              <a:rPr lang="en-US" sz="1800" b="1" dirty="0" smtClean="0">
                <a:solidFill>
                  <a:srgbClr val="0070C0"/>
                </a:solidFill>
              </a:rPr>
              <a:t>*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1 blank survey;  2 with comments only;   2 surveys were reported</a:t>
            </a: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         as 2</a:t>
            </a:r>
            <a:r>
              <a:rPr lang="en-US" sz="1800" b="1" baseline="30000" dirty="0" smtClean="0">
                <a:solidFill>
                  <a:schemeClr val="tx1"/>
                </a:solidFill>
              </a:rPr>
              <a:t>nd</a:t>
            </a:r>
            <a:r>
              <a:rPr lang="en-US" sz="1800" b="1" dirty="0" smtClean="0">
                <a:solidFill>
                  <a:schemeClr val="tx1"/>
                </a:solidFill>
              </a:rPr>
              <a:t> response by submitter.   </a:t>
            </a:r>
          </a:p>
          <a:p>
            <a:pPr algn="l"/>
            <a:endParaRPr lang="en-US" sz="1800" b="1" dirty="0" smtClean="0">
              <a:solidFill>
                <a:schemeClr val="tx1"/>
              </a:solidFill>
            </a:endParaRPr>
          </a:p>
          <a:p>
            <a:pPr algn="l"/>
            <a:endParaRPr lang="en-US" sz="1800" b="1" dirty="0" smtClean="0">
              <a:solidFill>
                <a:schemeClr val="tx1"/>
              </a:solidFill>
            </a:endParaRPr>
          </a:p>
          <a:p>
            <a:pPr algn="l"/>
            <a:endParaRPr lang="en-US" sz="1800" b="1" dirty="0" smtClean="0">
              <a:solidFill>
                <a:schemeClr val="tx1"/>
              </a:solidFill>
            </a:endParaRPr>
          </a:p>
          <a:p>
            <a:pPr algn="l"/>
            <a:endParaRPr lang="en-US" sz="1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48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600200"/>
            <a:ext cx="4865914" cy="34778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         </a:t>
            </a:r>
            <a:r>
              <a:rPr lang="en-US" sz="2000" b="1" dirty="0" smtClean="0">
                <a:solidFill>
                  <a:srgbClr val="0070C0"/>
                </a:solidFill>
              </a:rPr>
              <a:t>Survey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Distribution by College</a:t>
            </a:r>
            <a:r>
              <a:rPr lang="en-US" sz="2000" b="1" dirty="0" smtClean="0"/>
              <a:t>:</a:t>
            </a:r>
          </a:p>
          <a:p>
            <a:r>
              <a:rPr lang="en-US" b="1" dirty="0" smtClean="0"/>
              <a:t>________________________________________	               </a:t>
            </a:r>
            <a:r>
              <a:rPr lang="en-US" sz="2000" b="1" dirty="0" smtClean="0"/>
              <a:t>CASB	         CEC  </a:t>
            </a:r>
          </a:p>
          <a:p>
            <a:r>
              <a:rPr lang="en-US" b="1" dirty="0" smtClean="0"/>
              <a:t>________________________________________   </a:t>
            </a:r>
          </a:p>
          <a:p>
            <a:r>
              <a:rPr lang="en-US" b="1" dirty="0" smtClean="0"/>
              <a:t>   </a:t>
            </a:r>
            <a:r>
              <a:rPr lang="en-US" sz="2000" b="1" dirty="0" smtClean="0"/>
              <a:t>Chancellor         96</a:t>
            </a:r>
            <a:r>
              <a:rPr lang="en-US" sz="2000" b="1" dirty="0" smtClean="0">
                <a:solidFill>
                  <a:srgbClr val="0070C0"/>
                </a:solidFill>
              </a:rPr>
              <a:t>*</a:t>
            </a:r>
            <a:r>
              <a:rPr lang="en-US" sz="2000" b="1" dirty="0" smtClean="0"/>
              <a:t>	         125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Provost              85                      103</a:t>
            </a:r>
          </a:p>
          <a:p>
            <a:r>
              <a:rPr lang="en-US" sz="2000" b="1" dirty="0" smtClean="0"/>
              <a:t>   VP/Dean            87	           </a:t>
            </a:r>
            <a:r>
              <a:rPr lang="en-US" sz="2800" b="1" dirty="0" smtClean="0"/>
              <a:t>-</a:t>
            </a:r>
          </a:p>
          <a:p>
            <a:r>
              <a:rPr lang="en-US" sz="2000" b="1" dirty="0" smtClean="0"/>
              <a:t>   Faculty</a:t>
            </a:r>
            <a:r>
              <a:rPr lang="en-US" sz="2000" b="1" dirty="0" smtClean="0">
                <a:solidFill>
                  <a:srgbClr val="FF0000"/>
                </a:solidFill>
              </a:rPr>
              <a:t>**</a:t>
            </a:r>
            <a:r>
              <a:rPr lang="en-US" sz="2000" b="1" dirty="0" smtClean="0"/>
              <a:t>           95                     124</a:t>
            </a:r>
          </a:p>
          <a:p>
            <a:endParaRPr lang="en-US" sz="2000" b="1" dirty="0"/>
          </a:p>
          <a:p>
            <a:r>
              <a:rPr lang="en-US" dirty="0" smtClean="0">
                <a:solidFill>
                  <a:srgbClr val="FF0000"/>
                </a:solidFill>
              </a:rPr>
              <a:t>** </a:t>
            </a:r>
            <a:r>
              <a:rPr lang="en-US" b="1" dirty="0" smtClean="0"/>
              <a:t># Faculty  opening link to Chancellor’s Survey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*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dirty="0" smtClean="0"/>
              <a:t>1 blank survey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43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1371" y="1752600"/>
            <a:ext cx="7924800" cy="3046988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With due consideration of the integrity of the </a:t>
            </a:r>
            <a:r>
              <a:rPr lang="en-US" sz="2400" b="1" dirty="0" smtClean="0"/>
              <a:t>Missouri S&amp;T </a:t>
            </a:r>
            <a:r>
              <a:rPr lang="en-US" sz="2400" b="1" dirty="0" smtClean="0"/>
              <a:t>Faculty, and of the Review Process data (which demonstrate a close correlation between the number of submitted surveys and the  number of participating faculty)</a:t>
            </a:r>
            <a:r>
              <a:rPr lang="en-US" sz="2400" b="1" dirty="0" smtClean="0">
                <a:solidFill>
                  <a:srgbClr val="0070C0"/>
                </a:solidFill>
              </a:rPr>
              <a:t>  the best judgement of the Administrative Review Committee is that the three Administrative Reviews and the comments contained therein represent a consistent response of the faculty which can be used  for this purpose. </a:t>
            </a:r>
          </a:p>
        </p:txBody>
      </p:sp>
    </p:spTree>
    <p:extLst>
      <p:ext uri="{BB962C8B-B14F-4D97-AF65-F5344CB8AC3E}">
        <p14:creationId xmlns:p14="http://schemas.microsoft.com/office/powerpoint/2010/main" val="288949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215</Words>
  <Application>Microsoft Office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Administrative Review Process Report</vt:lpstr>
      <vt:lpstr>PowerPoint Presentation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Reviews: Process  Report: 4-21-16</dc:title>
  <dc:creator>Hale, Barbara N.</dc:creator>
  <cp:lastModifiedBy>Palmer, Barbara J.</cp:lastModifiedBy>
  <cp:revision>62</cp:revision>
  <dcterms:created xsi:type="dcterms:W3CDTF">2016-04-13T02:44:37Z</dcterms:created>
  <dcterms:modified xsi:type="dcterms:W3CDTF">2016-04-28T20:07:13Z</dcterms:modified>
</cp:coreProperties>
</file>